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46"/>
  </p:notes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9" r:id="rId33"/>
    <p:sldId id="290" r:id="rId34"/>
    <p:sldId id="287" r:id="rId35"/>
    <p:sldId id="288" r:id="rId36"/>
    <p:sldId id="295" r:id="rId37"/>
    <p:sldId id="297" r:id="rId38"/>
    <p:sldId id="296" r:id="rId39"/>
    <p:sldId id="291" r:id="rId40"/>
    <p:sldId id="292" r:id="rId41"/>
    <p:sldId id="293" r:id="rId42"/>
    <p:sldId id="294" r:id="rId43"/>
    <p:sldId id="259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864"/>
    <a:srgbClr val="BFDD6D"/>
    <a:srgbClr val="F8F8F8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3784A-ED35-46EA-BEB1-641201817B9F}" type="datetimeFigureOut">
              <a:rPr lang="hr-HR" smtClean="0"/>
              <a:t>22.12.2016.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9F1B-F0A2-4A8C-A31C-1CA44317A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237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ravokutnik 7"/>
          <p:cNvSpPr/>
          <p:nvPr userDrawn="1"/>
        </p:nvSpPr>
        <p:spPr>
          <a:xfrm>
            <a:off x="685346" y="1122363"/>
            <a:ext cx="7765322" cy="4135437"/>
          </a:xfrm>
          <a:prstGeom prst="rect">
            <a:avLst/>
          </a:prstGeom>
          <a:solidFill>
            <a:srgbClr val="F8F8F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6754-2B05-4647-B08E-7B6970AEB6F0}" type="datetime1">
              <a:rPr lang="hr-HR" smtClean="0"/>
              <a:t>22.12.2016.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0A7042-D74F-4CAB-B22D-EF4B5A995CC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39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250C6-EC34-4968-BF3A-8C4101AD2755}" type="datetime1">
              <a:rPr lang="hr-HR" smtClean="0"/>
              <a:t>22.12.2016.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865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D46E-D1A6-4329-BF0A-2F339B2B457C}" type="datetime1">
              <a:rPr lang="hr-HR" smtClean="0"/>
              <a:t>22.12.2016.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58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2BAF-1190-4BAF-B51C-9CF7327F2E6F}" type="datetime1">
              <a:rPr lang="hr-HR" smtClean="0"/>
              <a:t>22.12.2016.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074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257A-FC19-4642-ACA2-335DCC901DAB}" type="datetime1">
              <a:rPr lang="hr-HR" smtClean="0"/>
              <a:t>22.12.2016.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AZRA d.o.o.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41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DF44-65FE-4E00-9094-0348C0F37529}" type="datetime1">
              <a:rPr lang="hr-HR" smtClean="0"/>
              <a:t>22.12.2016.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AZRA d.o.o.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71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6691-9818-42E6-8DE0-1DE02E10AB80}" type="datetime1">
              <a:rPr lang="hr-HR" smtClean="0"/>
              <a:t>22.12.2016.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AZRA d.o.o.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583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BAC-957A-4803-967F-48DADD526621}" type="datetime1">
              <a:rPr lang="hr-HR" smtClean="0"/>
              <a:t>22.12.2016.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025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15D-CBDF-4C5F-88B0-574B971C3796}" type="datetime1">
              <a:rPr lang="hr-HR" smtClean="0"/>
              <a:t>22.12.2016.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37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4ED1-243E-4658-B33B-FACFED86B045}" type="datetime1">
              <a:rPr lang="hr-HR" smtClean="0"/>
              <a:t>22.12.2016.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568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CE0-01A3-4C7B-A1B0-03BA409A89F9}" type="datetime1">
              <a:rPr lang="hr-HR" smtClean="0"/>
              <a:t>22.12.2016.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506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A3C7-E938-47CC-80A7-5570E6241371}" type="datetime1">
              <a:rPr lang="hr-HR" smtClean="0"/>
              <a:t>22.12.2016.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853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FF57-F1A1-45D3-9E08-2FF9C45E01A7}" type="datetime1">
              <a:rPr lang="hr-HR" smtClean="0"/>
              <a:t>22.12.2016.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24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9D4C-A487-4B7B-874B-0215154C1DD7}" type="datetime1">
              <a:rPr lang="hr-HR" smtClean="0"/>
              <a:t>22.12.2016.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303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54D-A352-444E-8FE2-BC1B1FA9C8CB}" type="datetime1">
              <a:rPr lang="hr-HR" smtClean="0"/>
              <a:t>22.12.2016.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016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318-4175-4C7C-AB6E-5EF728C16190}" type="datetime1">
              <a:rPr lang="hr-HR" smtClean="0"/>
              <a:t>22.12.2016.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52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9EE2-254B-402E-BAD0-DE9A36892879}" type="datetime1">
              <a:rPr lang="hr-HR" smtClean="0"/>
              <a:t>22.12.2016.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39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ravokutnik 7"/>
          <p:cNvSpPr/>
          <p:nvPr userDrawn="1"/>
        </p:nvSpPr>
        <p:spPr>
          <a:xfrm>
            <a:off x="685346" y="609601"/>
            <a:ext cx="7765322" cy="5181599"/>
          </a:xfrm>
          <a:prstGeom prst="rect">
            <a:avLst/>
          </a:prstGeom>
          <a:solidFill>
            <a:srgbClr val="F8F8F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1DBAFBD-4E5E-4BB4-978D-4521799B35C1}" type="datetime1">
              <a:rPr lang="hr-HR" smtClean="0"/>
              <a:pPr/>
              <a:t>22.12.2016.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40A7042-D74F-4CAB-B22D-EF4B5A995CCC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980" y="137127"/>
            <a:ext cx="2561897" cy="312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Ravni poveznik 10"/>
          <p:cNvCxnSpPr/>
          <p:nvPr userDrawn="1"/>
        </p:nvCxnSpPr>
        <p:spPr>
          <a:xfrm flipV="1">
            <a:off x="7885509" y="6248401"/>
            <a:ext cx="565159" cy="663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01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rgbClr val="308864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effectLst/>
          <a:latin typeface="Franklin Gothic Demi" panose="020B07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effectLst/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effectLst/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effectLst/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ipu.hr/doc/EnergetskaUcinkovitost/Nacrt_Programa_EO_obiteljske_kuce.pdf" TargetMode="External"/><Relationship Id="rId2" Type="http://schemas.openxmlformats.org/officeDocument/2006/relationships/hyperlink" Target="http://www.eko.zagreb.hr/UserDocsImages/slike/projekt%20zagee/radionica_17.07.14/03_140715_Obiteljske_kuce_FZOEU_Zagr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zoeu.hr/hr/eu_javni_pozivi_i_natjecaji/" TargetMode="External"/><Relationship Id="rId2" Type="http://schemas.openxmlformats.org/officeDocument/2006/relationships/hyperlink" Target="http://fzoeu.hr/hr/nacionalni_javni_pozivi_i_natjecaj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rukturnifondovi.hr/natjecaji?contestStatus=&amp;fond=&amp;sector=14&amp;podrucja_ids=14&amp;applier=&amp;kljucne_rijeci=" TargetMode="External"/><Relationship Id="rId4" Type="http://schemas.openxmlformats.org/officeDocument/2006/relationships/hyperlink" Target="http://www.strukturnifondovi.hr/indikativni-godisnji-plan-objave-natjecaj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HR/TXT/HTML/?uri=CELEX:32010L0031&amp;from=H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ge.h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Vanja.borovic@azra.hr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eotallis.weebly.com/energy-resources-costs-and-benefit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hooltoday.com/energy/renewable-energy/what-is-renewable-energy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ntechnica.com/2013/10/05/insight-progress-fossil-fuel-transitio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cernji.hr/znanost/baterija-mobitela-uskoro-bi-mogla-trajati-danima-i-napuniti-se-za-samo-nekoliko-sekundi-113189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fortune.com/2016/08/26/tesla-elon-musk-gigafacto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chnologyreview.com/s/602245/why-we-still-dont-have-better-batteries/" TargetMode="External"/><Relationship Id="rId4" Type="http://schemas.openxmlformats.org/officeDocument/2006/relationships/hyperlink" Target="http://bgr.com/2016/08/08/tesla-gigafactory-size-cost-elon-musk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401-e.com/where-to-begin-prioritizing-energy-efficiency-improvem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cernji.hr/hrvatska/drzavni-tajnik-za-energetiku-potvrdio-ante-ciktoic-od-1-sijecnja-pojeftinjuje-struja-113186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rcadianhome.com/blog/wp-content/uploads/2013/01/bulb-comparison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ulbs.com/learning/energycalc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ropellets.hr/kalkulato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oie.mingorp.hr/default.aspx?id=42" TargetMode="External"/><Relationship Id="rId7" Type="http://schemas.openxmlformats.org/officeDocument/2006/relationships/hyperlink" Target="http://www.solvis.hr/hr/advice/suncani-kalkulator/" TargetMode="External"/><Relationship Id="rId2" Type="http://schemas.openxmlformats.org/officeDocument/2006/relationships/hyperlink" Target="http://oie.mingorp.hr/default.aspx?id=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hyperlink" Target="http://oie.mingorp.hr/default.aspx" TargetMode="External"/><Relationship Id="rId4" Type="http://schemas.openxmlformats.org/officeDocument/2006/relationships/hyperlink" Target="http://oie.mingorp.hr/default.aspx?id=4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ie-aplikacije.mingo.hr/InteraktivnaKart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mingo.hr/page/kategorija/obnovljivi-izvori-energije-i-energetska-ucinkovitos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youtube.com/watch?v=m6UgO6-HELc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://www.fotosolar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ka.foi.hr/~tostritof/solvis/" TargetMode="External"/><Relationship Id="rId5" Type="http://schemas.openxmlformats.org/officeDocument/2006/relationships/hyperlink" Target="https://www.schrack.hr/alternativni-izvori/photovoltaik/osnove-o-fn-celiji-i-modulu/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ezna-uprava.hr/baza_znanja/Stranice/PorezNaDobitGradjaniNajam.aspx" TargetMode="External"/><Relationship Id="rId2" Type="http://schemas.openxmlformats.org/officeDocument/2006/relationships/hyperlink" Target="http://www.hrote.hr/default.aspx?id=26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les.hrote.hr/files/PDF/Izmjene_i_dopune_TS_za_proizvodnju_el_en_iz_OIEIK_NN_151_2013.pdf" TargetMode="External"/><Relationship Id="rId4" Type="http://schemas.openxmlformats.org/officeDocument/2006/relationships/hyperlink" Target="http://files.hrote.hr/files/PDF/Tarifni_sustav_za_proizvodnju_EE_iz_OIEIK_NN_133_13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matizacija.hr/novosti/6-sve,-baS-sve-o-dizalicama-topline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enu.sibensko-kninska-zupanija.hr/media/0023/doc/313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https://en.wikipedia.org/wiki/List_of_electric_cars_currently_available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gipu.hr/default.aspx?id=1452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len.hep.hr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mzoip.hr/hr/ministarstvo/vijesti/vozimo-ekonomicno---ostvarite-40-bespovratnih-drzavnih-poticaja-za-kupnju-elektricnog-ili-hibridnog-vozila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CFecMovqTr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zra.hr" TargetMode="External"/><Relationship Id="rId2" Type="http://schemas.openxmlformats.org/officeDocument/2006/relationships/hyperlink" Target="http://www.azra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ge.h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OBITELJSKE KUĆE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Obiteljske kuće čine 65% stambenog fonda u Hrvatskoj </a:t>
            </a:r>
            <a:r>
              <a:rPr lang="hr-HR" dirty="0"/>
              <a:t>koji je odgovoran za 40% od ukupne potrošnje energije na nacionalnoj razini. Najviše obiteljskih kuća u Hrvatskoj je izgrađeno </a:t>
            </a:r>
            <a:r>
              <a:rPr lang="hr-HR" dirty="0">
                <a:solidFill>
                  <a:srgbClr val="FF0000"/>
                </a:solidFill>
              </a:rPr>
              <a:t>prije 1987. godine </a:t>
            </a:r>
            <a:r>
              <a:rPr lang="hr-HR" dirty="0"/>
              <a:t>te nemaju gotovo nikakvu ili samo minimalnu toplinsku izolaciju (energetski razred E i lošiji). Takve kuće </a:t>
            </a:r>
            <a:r>
              <a:rPr lang="hr-HR" dirty="0">
                <a:solidFill>
                  <a:srgbClr val="FF0000"/>
                </a:solidFill>
              </a:rPr>
              <a:t>troše 70% energije za grijanje, hlađenje i pripremu potrošne tople vode, </a:t>
            </a:r>
            <a:r>
              <a:rPr lang="hr-HR" dirty="0"/>
              <a:t>a mjere energetske učinkovitosti mogu značajno smanjiti njihovu potrošnju, u nekim slučajevima i do 60% u odnosu na trenutnu.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0485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FZOEU – Program sufinanciranja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Još nisu poznati svi elementi prilagođenog programa energetske obnove obiteljskih kuća (stari program: </a:t>
            </a:r>
            <a:r>
              <a:rPr lang="hr-HR" dirty="0" smtClean="0">
                <a:hlinkClick r:id="rId2"/>
              </a:rPr>
              <a:t>27.03.2014.</a:t>
            </a:r>
            <a:r>
              <a:rPr lang="hr-HR" dirty="0" smtClean="0"/>
              <a:t>, nacrt programa </a:t>
            </a:r>
            <a:r>
              <a:rPr lang="hr-HR" dirty="0" smtClean="0">
                <a:hlinkClick r:id="rId3"/>
              </a:rPr>
              <a:t>2014. – 2020.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11</a:t>
            </a:fld>
            <a:endParaRPr lang="hr-HR"/>
          </a:p>
        </p:txBody>
      </p:sp>
      <p:pic>
        <p:nvPicPr>
          <p:cNvPr id="2050" name="Picture 2" descr="http://www.fzoeu.hr/docs/_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438" y="3448362"/>
            <a:ext cx="5287138" cy="2162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243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PREGLED NATJEČAJA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http://fzoeu.hr/hr/nacionalni_javni_pozivi_i_natjecaji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>
                <a:hlinkClick r:id="rId3"/>
              </a:rPr>
              <a:t>http://fzoeu.hr/hr/eu_javni_pozivi_i_natjecaji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www.strukturnifondovi.hr/indikativni-godisnji-plan-objave-natjecaja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PREGLED NATJEČAJA NA PODRUČJU ENERGETSKE UČINKOVITOSTI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71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Energetski učinkovita gradnja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Sve više cijene energenata kao i globalne klimatske promjene glavni su razlozi za promišljanje o našim energetskim potrošačkim navikama. S obzirom da upravo zgrade troše oko 40% od ukupne potrošnje energije i odgovorne su za 36% emisija ugljičnog dioksida, energetski učinkovite stambene zgrade i kuće postaju sve zanimljivije, a njihovi koncepti sve raznolikiji. Možemo razlikovati pet osnovnih tipova energetski učinkovitih stambenih zgrada odnosno obiteljskih kuća:</a:t>
            </a:r>
          </a:p>
          <a:p>
            <a:pPr lvl="1"/>
            <a:r>
              <a:rPr lang="hr-HR" dirty="0" err="1"/>
              <a:t>niskoenergetske</a:t>
            </a:r>
            <a:r>
              <a:rPr lang="hr-HR" dirty="0"/>
              <a:t> kuće (</a:t>
            </a:r>
            <a:r>
              <a:rPr lang="hr-HR" dirty="0" err="1"/>
              <a:t>low</a:t>
            </a:r>
            <a:r>
              <a:rPr lang="hr-HR" dirty="0"/>
              <a:t> </a:t>
            </a:r>
            <a:r>
              <a:rPr lang="hr-HR" dirty="0" err="1"/>
              <a:t>energy</a:t>
            </a:r>
            <a:r>
              <a:rPr lang="hr-HR" dirty="0"/>
              <a:t> </a:t>
            </a:r>
            <a:r>
              <a:rPr lang="hr-HR" dirty="0" err="1"/>
              <a:t>house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pasivne kuće (</a:t>
            </a:r>
            <a:r>
              <a:rPr lang="hr-HR" dirty="0" err="1"/>
              <a:t>passive</a:t>
            </a:r>
            <a:r>
              <a:rPr lang="hr-HR" dirty="0"/>
              <a:t> </a:t>
            </a:r>
            <a:r>
              <a:rPr lang="hr-HR" dirty="0" err="1"/>
              <a:t>house</a:t>
            </a:r>
            <a:r>
              <a:rPr lang="hr-HR" dirty="0"/>
              <a:t>, </a:t>
            </a:r>
            <a:r>
              <a:rPr lang="hr-HR" dirty="0" err="1"/>
              <a:t>ultra-low</a:t>
            </a:r>
            <a:r>
              <a:rPr lang="hr-HR" dirty="0"/>
              <a:t> </a:t>
            </a:r>
            <a:r>
              <a:rPr lang="hr-HR" dirty="0" err="1"/>
              <a:t>energy</a:t>
            </a:r>
            <a:r>
              <a:rPr lang="hr-HR" dirty="0"/>
              <a:t> </a:t>
            </a:r>
            <a:r>
              <a:rPr lang="hr-HR" dirty="0" err="1"/>
              <a:t>house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kuće nulte energije (zero-</a:t>
            </a:r>
            <a:r>
              <a:rPr lang="hr-HR" dirty="0" err="1"/>
              <a:t>energy</a:t>
            </a:r>
            <a:r>
              <a:rPr lang="hr-HR" dirty="0"/>
              <a:t> </a:t>
            </a:r>
            <a:r>
              <a:rPr lang="hr-HR" dirty="0" err="1"/>
              <a:t>house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net</a:t>
            </a:r>
            <a:r>
              <a:rPr lang="hr-HR" dirty="0"/>
              <a:t> zero </a:t>
            </a:r>
            <a:r>
              <a:rPr lang="hr-HR" dirty="0" err="1"/>
              <a:t>energy</a:t>
            </a:r>
            <a:r>
              <a:rPr lang="hr-HR" dirty="0"/>
              <a:t> </a:t>
            </a:r>
            <a:r>
              <a:rPr lang="hr-HR" dirty="0" err="1"/>
              <a:t>house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autonomne kuće (</a:t>
            </a:r>
            <a:r>
              <a:rPr lang="hr-HR" dirty="0" err="1"/>
              <a:t>autonomous</a:t>
            </a:r>
            <a:r>
              <a:rPr lang="hr-HR" dirty="0"/>
              <a:t> </a:t>
            </a:r>
            <a:r>
              <a:rPr lang="hr-HR" dirty="0" err="1"/>
              <a:t>building</a:t>
            </a:r>
            <a:r>
              <a:rPr lang="hr-HR" dirty="0"/>
              <a:t>, </a:t>
            </a:r>
            <a:r>
              <a:rPr lang="hr-HR" dirty="0" err="1"/>
              <a:t>house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no </a:t>
            </a:r>
            <a:r>
              <a:rPr lang="hr-HR" dirty="0" err="1"/>
              <a:t>bills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kuće s viškom energije (</a:t>
            </a:r>
            <a:r>
              <a:rPr lang="hr-HR" dirty="0" err="1"/>
              <a:t>energy</a:t>
            </a:r>
            <a:r>
              <a:rPr lang="hr-HR" dirty="0"/>
              <a:t>-plus </a:t>
            </a:r>
            <a:r>
              <a:rPr lang="hr-HR" dirty="0" err="1"/>
              <a:t>house</a:t>
            </a:r>
            <a:r>
              <a:rPr lang="hr-HR" dirty="0"/>
              <a:t>).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3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Energetski učinkovita gradnja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Direktiva 2010/31/EU o energetskim svojstvima zgrada </a:t>
            </a:r>
            <a:r>
              <a:rPr lang="hr-HR" dirty="0"/>
              <a:t>(EPBD II) propisuje obvezu da od 31. prosinca 2020. godine sve nove zgrade moraju biti gotovo nula energetske, odnosno trebaju pokazati vrlo visoku energetsku učinkovitost, a njihove minimalne energetske potrebe trebale bi biti većim dijelom pokrivene iz obnovljivih izvora energije. Kad je riječ o zgradama javne namjene, taj je rok 31. prosinca 2018. godine, s obzirom da upravo javni sektor treba stimulirati i privatni sektor na energetsku obnovu u standardu gotovo nula energetskih zgrada. 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447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Energetski učinkovita gradnja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err="1"/>
              <a:t>Niskoenergetske</a:t>
            </a:r>
            <a:r>
              <a:rPr lang="hr-HR" b="1" dirty="0"/>
              <a:t> kuće</a:t>
            </a:r>
            <a:r>
              <a:rPr lang="hr-HR" dirty="0"/>
              <a:t> temelj su primjene održive gradnje tijekom cijelog svog životnog vijeka, počevši od građevinskog materijala čija proizvodnja ne opterećuje okoliš, preko njihove energetske učinkovitosti i racionalnog trošenja energenata tijekom životnog vijeka, pa sve do racionalnog gospodarenja otpadom. Osim toga, </a:t>
            </a:r>
            <a:r>
              <a:rPr lang="hr-HR" dirty="0" err="1"/>
              <a:t>niskoenergetske</a:t>
            </a:r>
            <a:r>
              <a:rPr lang="hr-HR" dirty="0"/>
              <a:t> kuće (u čiju skupinu spadaju i pasivne kuće) pružaju visoku ugodnost stanovanja s ugodnom klimom tijekom cijele godine bez standardnih sustava grijanja i hlađenja, uz vrlo niske troškove za energente i manje su (ili uopće nisu) energetski ovisne.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374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Sustavno gospodarenje energijom (šire)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/>
              <a:t>Želimo li potrošnju energije svesti na najmanju moguću mjeru, gospodarenje energijom treba biti kontinuirani, sustavan proces. Sustavno gospodariti energijom znači pratiti potrošnju energije na unaprijed definiran način tako da u svakom trenutku znamo odgovore na sljedeća pitanja: </a:t>
            </a:r>
          </a:p>
          <a:p>
            <a:pPr lvl="1"/>
            <a:r>
              <a:rPr lang="hr-HR" b="1" dirty="0"/>
              <a:t>GDJE trošimo energiju? </a:t>
            </a:r>
            <a:r>
              <a:rPr lang="hr-HR" dirty="0"/>
              <a:t>– Objekti poput uredskih zgrada, vrtića, škola, muzeja, javnih zgrada, bolnica, i sl. </a:t>
            </a:r>
          </a:p>
          <a:p>
            <a:pPr lvl="1"/>
            <a:r>
              <a:rPr lang="hr-HR" b="1" dirty="0"/>
              <a:t>KAKO trošimo energiju? </a:t>
            </a:r>
            <a:r>
              <a:rPr lang="hr-HR" dirty="0"/>
              <a:t>– Sustavi: grijanja, hlađenja, ventilacije, rasvjete, pripreme hrane i sl.</a:t>
            </a:r>
          </a:p>
          <a:p>
            <a:pPr lvl="1"/>
            <a:r>
              <a:rPr lang="hr-HR" b="1" dirty="0"/>
              <a:t>KOJE energente trošimo? </a:t>
            </a:r>
            <a:r>
              <a:rPr lang="hr-HR" dirty="0"/>
              <a:t>– Električna energija, plin, loživo ulje, drvo, toplinska energija, a u energente ubrajamo i vodu.</a:t>
            </a:r>
          </a:p>
          <a:p>
            <a:pPr lvl="1"/>
            <a:r>
              <a:rPr lang="hr-HR" b="1" dirty="0"/>
              <a:t>KOLIKO energije trošimo? </a:t>
            </a:r>
            <a:r>
              <a:rPr lang="hr-HR" dirty="0"/>
              <a:t>– Koliko kWh električne i toplinske energije, litara lož ulja, m3 plina i drugih energenata te koliki su troškovi za te energente.</a:t>
            </a:r>
          </a:p>
          <a:p>
            <a:pPr lvl="1"/>
            <a:r>
              <a:rPr lang="hr-HR" b="1" dirty="0"/>
              <a:t>TKO je zadužen za gospodarenje energijom? </a:t>
            </a:r>
            <a:r>
              <a:rPr lang="hr-HR" dirty="0"/>
              <a:t>– EE tim (tim za energetsku efikasnost) na razini gradova i županija odnosno ministarstava, a tehničko osoblje i domari na razini objekata.</a:t>
            </a:r>
          </a:p>
          <a:p>
            <a:pPr lvl="1"/>
            <a:r>
              <a:rPr lang="hr-HR" b="1" dirty="0"/>
              <a:t>KAKO gospodariti energijom? </a:t>
            </a:r>
            <a:r>
              <a:rPr lang="hr-HR" dirty="0"/>
              <a:t>– Tjednim i mjesečnim praćenjem i analizom potrošnje energije kroz </a:t>
            </a:r>
            <a:r>
              <a:rPr lang="hr-HR" i="1" dirty="0">
                <a:hlinkClick r:id="rId2"/>
              </a:rPr>
              <a:t>Informacijski sustav za gospodarenje energijom</a:t>
            </a:r>
            <a:r>
              <a:rPr lang="hr-HR" dirty="0"/>
              <a:t> (ISGE), planiranjem i realizacijom mjera energetske efikasnosti te stalnim educiranjem i motiviranjem EE tima i svih djelatnika.</a:t>
            </a:r>
          </a:p>
          <a:p>
            <a:r>
              <a:rPr lang="hr-HR" dirty="0"/>
              <a:t>Fond za zaštitu okoliša i energetsku učinkovitost u svom programu financiranja je do sad sufinancirao izradu programa i planova energetske učinkovitosti lokalnih i regionalnih jedinica.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72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Sustavno gospodarenje energijom </a:t>
            </a:r>
            <a:r>
              <a:rPr lang="hr-HR" dirty="0" smtClean="0"/>
              <a:t>(kućanstva)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hr-HR" b="1" dirty="0"/>
              <a:t>GDJE trošimo energiju? </a:t>
            </a:r>
            <a:r>
              <a:rPr lang="hr-HR" dirty="0"/>
              <a:t>– </a:t>
            </a:r>
            <a:r>
              <a:rPr lang="hr-HR" dirty="0" smtClean="0"/>
              <a:t>sobe, garaže, vanjska rasvjeta, …</a:t>
            </a:r>
            <a:endParaRPr lang="hr-HR" dirty="0"/>
          </a:p>
          <a:p>
            <a:pPr lvl="1"/>
            <a:r>
              <a:rPr lang="hr-HR" b="1" dirty="0"/>
              <a:t>KAKO trošimo energiju? </a:t>
            </a:r>
            <a:r>
              <a:rPr lang="hr-HR" dirty="0"/>
              <a:t>– </a:t>
            </a:r>
            <a:r>
              <a:rPr lang="hr-HR" dirty="0" smtClean="0"/>
              <a:t>grijanje, hlađenje, rasvjeta, kuhanje, pranje, …</a:t>
            </a:r>
            <a:endParaRPr lang="hr-HR" dirty="0"/>
          </a:p>
          <a:p>
            <a:pPr lvl="1"/>
            <a:r>
              <a:rPr lang="hr-HR" b="1" dirty="0"/>
              <a:t>KOJE energente trošimo? </a:t>
            </a:r>
            <a:r>
              <a:rPr lang="hr-HR" dirty="0"/>
              <a:t>– </a:t>
            </a:r>
            <a:r>
              <a:rPr lang="hr-HR" dirty="0" smtClean="0"/>
              <a:t>električna energija (struja), lož ulje, drvo, plin</a:t>
            </a:r>
            <a:endParaRPr lang="hr-HR" dirty="0"/>
          </a:p>
          <a:p>
            <a:pPr lvl="1"/>
            <a:r>
              <a:rPr lang="hr-HR" b="1" dirty="0"/>
              <a:t>KOLIKO energije trošimo? </a:t>
            </a:r>
            <a:r>
              <a:rPr lang="hr-HR" dirty="0"/>
              <a:t>– </a:t>
            </a:r>
            <a:r>
              <a:rPr lang="hr-HR" dirty="0" smtClean="0"/>
              <a:t>kWh, l, m3</a:t>
            </a:r>
            <a:endParaRPr lang="hr-HR" dirty="0"/>
          </a:p>
          <a:p>
            <a:pPr lvl="1"/>
            <a:r>
              <a:rPr lang="hr-HR" b="1" dirty="0"/>
              <a:t>TKO je zadužen za gospodarenje energijom? </a:t>
            </a:r>
            <a:r>
              <a:rPr lang="hr-HR" dirty="0"/>
              <a:t>– </a:t>
            </a:r>
            <a:r>
              <a:rPr lang="hr-HR" dirty="0" smtClean="0"/>
              <a:t>vlasnik, suvlasnik, podstanar, …</a:t>
            </a:r>
            <a:endParaRPr lang="hr-HR" dirty="0"/>
          </a:p>
          <a:p>
            <a:pPr lvl="1"/>
            <a:r>
              <a:rPr lang="hr-HR" b="1" dirty="0"/>
              <a:t>KAKO gospodariti energijom? </a:t>
            </a:r>
            <a:r>
              <a:rPr lang="hr-HR" dirty="0"/>
              <a:t>– </a:t>
            </a:r>
            <a:r>
              <a:rPr lang="hr-HR" dirty="0" smtClean="0"/>
              <a:t>vlastite evidencije, evidencije po mjesečnim računima, …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09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Kupnja </a:t>
            </a:r>
            <a:r>
              <a:rPr lang="hr-HR" dirty="0"/>
              <a:t>A+++ kućanskih uređaja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346" y="2096064"/>
            <a:ext cx="3366537" cy="3695136"/>
          </a:xfrm>
        </p:spPr>
        <p:txBody>
          <a:bodyPr>
            <a:normAutofit/>
          </a:bodyPr>
          <a:lstStyle/>
          <a:p>
            <a:r>
              <a:rPr lang="hr-HR" sz="1400" dirty="0"/>
              <a:t>Kako bi se smanjila potrošnja energije i vode odnosno troškovi u kućanstvima te emisija stakleničkih plinova, Ministarstvo zaštite okoliša i prirode i Fond za zaštitu okoliša i energetsku učinkovitost su u 2015. godini odobrili 16 milijuna kuna državnih poticaja za kupnju ukupno 20.000 A+++ kućanskih uređaja.</a:t>
            </a:r>
          </a:p>
          <a:p>
            <a:r>
              <a:rPr lang="hr-HR" sz="1400" dirty="0"/>
              <a:t>Javni poziv i službeno je zatvoren 2. listopada 2015. godine te trenutno ne postoji aktualan program sufinanciranja</a:t>
            </a:r>
            <a:r>
              <a:rPr lang="hr-HR" sz="1400" dirty="0" smtClean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18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273" y="1935923"/>
            <a:ext cx="4239395" cy="38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FZOEU i A+++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Godišnje se u Hrvatskoj proda oko 180 000 kućanskih </a:t>
            </a:r>
            <a:r>
              <a:rPr lang="hr-HR" dirty="0" smtClean="0"/>
              <a:t>uređaja</a:t>
            </a:r>
            <a:r>
              <a:rPr lang="hr-HR" dirty="0"/>
              <a:t>, neovisno o energetskom razredu, a procjenjuje se da </a:t>
            </a:r>
            <a:r>
              <a:rPr lang="hr-HR" dirty="0" smtClean="0"/>
              <a:t>će </a:t>
            </a:r>
            <a:r>
              <a:rPr lang="hr-HR" dirty="0"/>
              <a:t>do 2020. godine biti potrebno zamijeniti više od 2 </a:t>
            </a:r>
            <a:r>
              <a:rPr lang="hr-HR" dirty="0" smtClean="0"/>
              <a:t>milijuna </a:t>
            </a:r>
            <a:r>
              <a:rPr lang="hr-HR" dirty="0"/>
              <a:t>uređaja čiji životni vijek istječe. Kako bi smanjili </a:t>
            </a:r>
            <a:r>
              <a:rPr lang="hr-HR" dirty="0" smtClean="0"/>
              <a:t>potrošnju </a:t>
            </a:r>
            <a:r>
              <a:rPr lang="hr-HR" dirty="0"/>
              <a:t>energije u kućanstvima, Ministarstvo zašite </a:t>
            </a:r>
            <a:r>
              <a:rPr lang="hr-HR" dirty="0" smtClean="0"/>
              <a:t>okoliša i </a:t>
            </a:r>
            <a:r>
              <a:rPr lang="hr-HR" dirty="0"/>
              <a:t>prirode i Fond za zaštitu okoliša i energetsku učinkovitost </a:t>
            </a:r>
            <a:r>
              <a:rPr lang="hr-HR" dirty="0" smtClean="0"/>
              <a:t>sufinanciraju </a:t>
            </a:r>
            <a:r>
              <a:rPr lang="hr-HR" dirty="0"/>
              <a:t>kupnju čak 10 000 A+++ kućanskih uređaja</a:t>
            </a:r>
            <a:r>
              <a:rPr lang="hr-HR" dirty="0" smtClean="0"/>
              <a:t>.</a:t>
            </a:r>
          </a:p>
          <a:p>
            <a:r>
              <a:rPr lang="hr-HR" dirty="0" smtClean="0"/>
              <a:t>Po uređaju se (1 kupon) moglo ostvariti 800 kn državnih poticaja – u prosjeku je to bilo oko 25-30% vrijednosti A+++ uređaja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48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2800" dirty="0" err="1" smtClean="0"/>
              <a:t>preZENTACIJA</a:t>
            </a:r>
            <a:r>
              <a:rPr lang="hr-HR" sz="2800" dirty="0" smtClean="0"/>
              <a:t> </a:t>
            </a:r>
            <a:r>
              <a:rPr lang="hr-HR" sz="2800" dirty="0"/>
              <a:t>o energetskoj učinkovitosti i obnovljivim izvorima </a:t>
            </a:r>
            <a:r>
              <a:rPr lang="hr-HR" sz="2800" dirty="0" smtClean="0"/>
              <a:t>energije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hr-HR" sz="2800" dirty="0" smtClean="0">
                <a:solidFill>
                  <a:schemeClr val="tx1">
                    <a:lumMod val="65000"/>
                  </a:schemeClr>
                </a:solidFill>
              </a:rPr>
              <a:t>VARAŽDINSKA ŽUPANIJA-</a:t>
            </a:r>
            <a:endParaRPr lang="hr-HR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anchor="b" anchorCtr="0">
            <a:normAutofit fontScale="92500" lnSpcReduction="10000"/>
          </a:bodyPr>
          <a:lstStyle/>
          <a:p>
            <a:endParaRPr lang="hr-H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Vanja Borović, stručni suradnik</a:t>
            </a:r>
          </a:p>
          <a:p>
            <a:r>
              <a:rPr lang="hr-HR" sz="18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v</a:t>
            </a:r>
            <a:r>
              <a:rPr lang="hr-HR" sz="1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anja.borovic@azra.hr</a:t>
            </a:r>
            <a:r>
              <a:rPr lang="hr-HR" sz="1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18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r"/>
            <a:r>
              <a:rPr lang="hr-HR" sz="1800" dirty="0" smtClean="0">
                <a:solidFill>
                  <a:schemeClr val="tx1">
                    <a:lumMod val="65000"/>
                  </a:schemeClr>
                </a:solidFill>
              </a:rPr>
              <a:t>10</a:t>
            </a:r>
            <a:r>
              <a:rPr lang="hr-HR" sz="1800" dirty="0" smtClean="0">
                <a:solidFill>
                  <a:schemeClr val="tx1">
                    <a:lumMod val="65000"/>
                  </a:schemeClr>
                </a:solidFill>
              </a:rPr>
              <a:t>.12.2016</a:t>
            </a:r>
            <a:r>
              <a:rPr lang="hr-HR" sz="1800" dirty="0" smtClean="0">
                <a:solidFill>
                  <a:schemeClr val="tx1">
                    <a:lumMod val="65000"/>
                  </a:schemeClr>
                </a:solidFill>
              </a:rPr>
              <a:t>.</a:t>
            </a:r>
            <a:endParaRPr lang="hr-HR" sz="18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5" name="Ravni poveznik 4"/>
          <p:cNvCxnSpPr/>
          <p:nvPr/>
        </p:nvCxnSpPr>
        <p:spPr>
          <a:xfrm>
            <a:off x="685347" y="3758268"/>
            <a:ext cx="776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9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OBNOVLJIVI IZVORI ENERGIJE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kinetička energija vjetra (energija vjetra)</a:t>
            </a:r>
          </a:p>
          <a:p>
            <a:r>
              <a:rPr lang="hr-HR" dirty="0"/>
              <a:t>Sunčeva energija</a:t>
            </a:r>
          </a:p>
          <a:p>
            <a:r>
              <a:rPr lang="hr-HR" dirty="0"/>
              <a:t>biomasa</a:t>
            </a:r>
          </a:p>
          <a:p>
            <a:r>
              <a:rPr lang="hr-HR" dirty="0"/>
              <a:t>toplinska energija Zemljine unutrašnjosti i vrući izvori (geotermalna energija)</a:t>
            </a:r>
          </a:p>
          <a:p>
            <a:r>
              <a:rPr lang="hr-HR" dirty="0"/>
              <a:t>potencijalna energija vodotoka (vodne snage)</a:t>
            </a:r>
          </a:p>
          <a:p>
            <a:r>
              <a:rPr lang="hr-HR" dirty="0"/>
              <a:t>potencijalna energija plime i oseke i morskih valova</a:t>
            </a:r>
          </a:p>
          <a:p>
            <a:r>
              <a:rPr lang="hr-HR" dirty="0"/>
              <a:t>toplinska energija </a:t>
            </a:r>
            <a:r>
              <a:rPr lang="hr-HR" dirty="0" smtClean="0"/>
              <a:t>mora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11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21</a:t>
            </a:fld>
            <a:endParaRPr lang="hr-HR"/>
          </a:p>
        </p:txBody>
      </p:sp>
      <p:pic>
        <p:nvPicPr>
          <p:cNvPr id="3074" name="Picture 2" descr="http://greenplanetethics.com/wordpress/wp-content/uploads/2012/02/renewable-energy-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13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OBNOVLJIVI IZVORI ENERGIJE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22</a:t>
            </a:fld>
            <a:endParaRPr lang="hr-HR"/>
          </a:p>
        </p:txBody>
      </p:sp>
      <p:pic>
        <p:nvPicPr>
          <p:cNvPr id="4098" name="Picture 2" descr="http://www.eschooltoday.com/energy/renewable-energy/images/renewable-energy-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684" y="1791551"/>
            <a:ext cx="6227585" cy="384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35853" y="1945061"/>
            <a:ext cx="3405930" cy="487745"/>
          </a:xfrm>
          <a:solidFill>
            <a:srgbClr val="BFDD6D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 smtClean="0"/>
              <a:t>Ulaganje u istraživanje i razvoj na svjetskoj razini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4295164" y="5863904"/>
            <a:ext cx="3514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308864"/>
                </a:solidFill>
                <a:hlinkClick r:id="rId3"/>
              </a:rPr>
              <a:t>eschooltoday.com – </a:t>
            </a:r>
            <a:r>
              <a:rPr lang="hr-HR" sz="1200" dirty="0" err="1" smtClean="0">
                <a:solidFill>
                  <a:srgbClr val="308864"/>
                </a:solidFill>
                <a:hlinkClick r:id="rId3"/>
              </a:rPr>
              <a:t>What</a:t>
            </a:r>
            <a:r>
              <a:rPr lang="hr-HR" sz="1200" dirty="0" smtClean="0">
                <a:solidFill>
                  <a:srgbClr val="308864"/>
                </a:solidFill>
                <a:hlinkClick r:id="rId3"/>
              </a:rPr>
              <a:t> </a:t>
            </a:r>
            <a:r>
              <a:rPr lang="hr-HR" sz="1200" dirty="0" err="1" smtClean="0">
                <a:solidFill>
                  <a:srgbClr val="308864"/>
                </a:solidFill>
                <a:hlinkClick r:id="rId3"/>
              </a:rPr>
              <a:t>is</a:t>
            </a:r>
            <a:r>
              <a:rPr lang="hr-HR" sz="1200" dirty="0" smtClean="0">
                <a:solidFill>
                  <a:srgbClr val="308864"/>
                </a:solidFill>
                <a:hlinkClick r:id="rId3"/>
              </a:rPr>
              <a:t> </a:t>
            </a:r>
            <a:r>
              <a:rPr lang="hr-HR" sz="1200" dirty="0" err="1" smtClean="0">
                <a:solidFill>
                  <a:srgbClr val="308864"/>
                </a:solidFill>
                <a:hlinkClick r:id="rId3"/>
              </a:rPr>
              <a:t>renewable</a:t>
            </a:r>
            <a:r>
              <a:rPr lang="hr-HR" sz="1200" dirty="0" smtClean="0">
                <a:solidFill>
                  <a:srgbClr val="308864"/>
                </a:solidFill>
                <a:hlinkClick r:id="rId3"/>
              </a:rPr>
              <a:t> </a:t>
            </a:r>
            <a:r>
              <a:rPr lang="hr-HR" sz="1200" dirty="0" err="1" smtClean="0">
                <a:solidFill>
                  <a:srgbClr val="308864"/>
                </a:solidFill>
                <a:hlinkClick r:id="rId3"/>
              </a:rPr>
              <a:t>energy</a:t>
            </a:r>
            <a:r>
              <a:rPr lang="hr-HR" sz="1200" dirty="0" smtClean="0">
                <a:solidFill>
                  <a:srgbClr val="308864"/>
                </a:solidFill>
                <a:hlinkClick r:id="rId3"/>
              </a:rPr>
              <a:t>?</a:t>
            </a:r>
            <a:endParaRPr lang="hr-HR" sz="1200" dirty="0">
              <a:solidFill>
                <a:srgbClr val="308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9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6" y="609600"/>
            <a:ext cx="7765322" cy="5178804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23</a:t>
            </a:fld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5234730" y="5863904"/>
            <a:ext cx="257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308864"/>
                </a:solidFill>
                <a:hlinkClick r:id="rId3"/>
              </a:rPr>
              <a:t>cleantechnica.com - </a:t>
            </a:r>
            <a:r>
              <a:rPr lang="en-US" sz="1200" dirty="0">
                <a:hlinkClick r:id="rId3"/>
              </a:rPr>
              <a:t>Our Energy Transition, Away From Fossil </a:t>
            </a:r>
            <a:r>
              <a:rPr lang="en-US" sz="1200" dirty="0" smtClean="0">
                <a:hlinkClick r:id="rId3"/>
              </a:rPr>
              <a:t>Fuels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241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6" y="609601"/>
            <a:ext cx="7765321" cy="5178804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33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OIE I POHRANA ENERGIJE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Baterije / akumulatori:</a:t>
            </a:r>
          </a:p>
          <a:p>
            <a:pPr lvl="1"/>
            <a:r>
              <a:rPr lang="hr-HR" dirty="0" smtClean="0"/>
              <a:t>Kapacitet</a:t>
            </a:r>
          </a:p>
          <a:p>
            <a:pPr lvl="1"/>
            <a:r>
              <a:rPr lang="hr-HR" dirty="0" smtClean="0"/>
              <a:t>Brzina punjenja/pražnjenja</a:t>
            </a:r>
          </a:p>
          <a:p>
            <a:pPr lvl="1"/>
            <a:r>
              <a:rPr lang="hr-HR" dirty="0" smtClean="0"/>
              <a:t>Dugotrajnost</a:t>
            </a:r>
          </a:p>
          <a:p>
            <a:pPr lvl="1"/>
            <a:r>
              <a:rPr lang="hr-HR" dirty="0" smtClean="0"/>
              <a:t>Težina</a:t>
            </a:r>
          </a:p>
          <a:p>
            <a:pPr lvl="1"/>
            <a:r>
              <a:rPr lang="hr-HR" dirty="0" smtClean="0"/>
              <a:t>Zbrinjavanje nakon upotrebe</a:t>
            </a:r>
          </a:p>
          <a:p>
            <a:pPr lvl="1"/>
            <a:r>
              <a:rPr lang="hr-HR" dirty="0" smtClean="0"/>
              <a:t>Kontinuirani razvoj …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25</a:t>
            </a:fld>
            <a:endParaRPr lang="hr-HR"/>
          </a:p>
        </p:txBody>
      </p:sp>
      <p:pic>
        <p:nvPicPr>
          <p:cNvPr id="5122" name="Picture 2" descr="Image result for industrial battery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854" y="3091444"/>
            <a:ext cx="3810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4748170" y="5863904"/>
            <a:ext cx="3061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308864"/>
                </a:solidFill>
                <a:hlinkClick r:id="rId3"/>
              </a:rPr>
              <a:t>vecernji.hr – Baterije mobitela</a:t>
            </a:r>
            <a:endParaRPr lang="hr-HR" sz="1200" dirty="0">
              <a:solidFill>
                <a:srgbClr val="308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6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POHRANA EL. ENERGIJE (RAZVOJ)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26</a:t>
            </a:fld>
            <a:endParaRPr lang="hr-HR"/>
          </a:p>
        </p:txBody>
      </p:sp>
      <p:pic>
        <p:nvPicPr>
          <p:cNvPr id="6146" name="Picture 2" descr="TES.09.01.16.gigafacto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46" y="2271681"/>
            <a:ext cx="7765322" cy="33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4748170" y="5863904"/>
            <a:ext cx="306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308864"/>
                </a:solidFill>
                <a:hlinkClick r:id="rId4"/>
              </a:rPr>
              <a:t>bgr.com – </a:t>
            </a:r>
            <a:r>
              <a:rPr lang="hr-HR" sz="1200" dirty="0" err="1" smtClean="0">
                <a:solidFill>
                  <a:srgbClr val="308864"/>
                </a:solidFill>
                <a:hlinkClick r:id="rId4"/>
              </a:rPr>
              <a:t>Tesla’s</a:t>
            </a:r>
            <a:r>
              <a:rPr lang="hr-HR" sz="1200" dirty="0" smtClean="0">
                <a:solidFill>
                  <a:srgbClr val="308864"/>
                </a:solidFill>
                <a:hlinkClick r:id="rId4"/>
              </a:rPr>
              <a:t> </a:t>
            </a:r>
            <a:r>
              <a:rPr lang="hr-HR" sz="1200" dirty="0" err="1" smtClean="0">
                <a:solidFill>
                  <a:srgbClr val="308864"/>
                </a:solidFill>
                <a:hlinkClick r:id="rId4"/>
              </a:rPr>
              <a:t>Gigafactory</a:t>
            </a:r>
            <a:endParaRPr lang="hr-HR" sz="1200" dirty="0" smtClean="0">
              <a:solidFill>
                <a:srgbClr val="308864"/>
              </a:solidFill>
            </a:endParaRPr>
          </a:p>
          <a:p>
            <a:r>
              <a:rPr lang="hr-HR" sz="1200" dirty="0">
                <a:solidFill>
                  <a:srgbClr val="308864"/>
                </a:solidFill>
                <a:hlinkClick r:id="rId5"/>
              </a:rPr>
              <a:t>t</a:t>
            </a:r>
            <a:r>
              <a:rPr lang="hr-HR" sz="1200" dirty="0" smtClean="0">
                <a:solidFill>
                  <a:srgbClr val="308864"/>
                </a:solidFill>
                <a:hlinkClick r:id="rId5"/>
              </a:rPr>
              <a:t>echnologyreview.com – </a:t>
            </a:r>
            <a:r>
              <a:rPr lang="hr-HR" sz="1200" dirty="0" err="1" smtClean="0">
                <a:solidFill>
                  <a:srgbClr val="308864"/>
                </a:solidFill>
                <a:hlinkClick r:id="rId5"/>
              </a:rPr>
              <a:t>Better</a:t>
            </a:r>
            <a:r>
              <a:rPr lang="hr-HR" sz="1200" dirty="0" smtClean="0">
                <a:solidFill>
                  <a:srgbClr val="308864"/>
                </a:solidFill>
                <a:hlinkClick r:id="rId5"/>
              </a:rPr>
              <a:t> </a:t>
            </a:r>
            <a:r>
              <a:rPr lang="hr-HR" sz="1200" dirty="0" err="1" smtClean="0">
                <a:solidFill>
                  <a:srgbClr val="308864"/>
                </a:solidFill>
                <a:hlinkClick r:id="rId5"/>
              </a:rPr>
              <a:t>batteries</a:t>
            </a:r>
            <a:endParaRPr lang="hr-HR" sz="1200" dirty="0">
              <a:solidFill>
                <a:srgbClr val="308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Obiteljska kuća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346" y="2096064"/>
            <a:ext cx="2385025" cy="3695136"/>
          </a:xfrm>
        </p:spPr>
        <p:txBody>
          <a:bodyPr>
            <a:normAutofit/>
          </a:bodyPr>
          <a:lstStyle/>
          <a:p>
            <a:r>
              <a:rPr lang="hr-HR" sz="1050" dirty="0" smtClean="0"/>
              <a:t>Zatvaranje pukotina i dodavanje izolacije</a:t>
            </a:r>
          </a:p>
          <a:p>
            <a:r>
              <a:rPr lang="hr-HR" sz="1050" dirty="0" smtClean="0"/>
              <a:t>Unaprjeđenje sustava grijanja i hlađenja</a:t>
            </a:r>
          </a:p>
          <a:p>
            <a:r>
              <a:rPr lang="hr-HR" sz="1050" dirty="0" smtClean="0"/>
              <a:t>Izoliranje cijevi</a:t>
            </a:r>
          </a:p>
          <a:p>
            <a:r>
              <a:rPr lang="hr-HR" sz="1050" dirty="0" smtClean="0"/>
              <a:t>Zamjena stolarije</a:t>
            </a:r>
          </a:p>
          <a:p>
            <a:r>
              <a:rPr lang="hr-HR" sz="1050" dirty="0" smtClean="0"/>
              <a:t>Unaprjeđenje rasvjete, uređaja i sustava za grijanje vode</a:t>
            </a:r>
          </a:p>
          <a:p>
            <a:r>
              <a:rPr lang="hr-HR" sz="1050" dirty="0" smtClean="0"/>
              <a:t>Ugradnja sustava OIE</a:t>
            </a:r>
            <a:endParaRPr lang="hr-HR" sz="105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27</a:t>
            </a:fld>
            <a:endParaRPr lang="hr-HR"/>
          </a:p>
        </p:txBody>
      </p:sp>
      <p:pic>
        <p:nvPicPr>
          <p:cNvPr id="7170" name="Picture 2" descr="Image result for house energy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499" y="2080534"/>
            <a:ext cx="5282169" cy="37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4748170" y="5863904"/>
            <a:ext cx="3061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308864"/>
                </a:solidFill>
                <a:hlinkClick r:id="rId4"/>
              </a:rPr>
              <a:t>vecernji.hr – 01.01. pojeftinjenje struje</a:t>
            </a:r>
            <a:endParaRPr lang="hr-HR" sz="1200" dirty="0">
              <a:solidFill>
                <a:srgbClr val="308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6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Rasvjeta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28</a:t>
            </a:fld>
            <a:endParaRPr lang="hr-HR"/>
          </a:p>
        </p:txBody>
      </p:sp>
      <p:pic>
        <p:nvPicPr>
          <p:cNvPr id="1026" name="Picture 2" descr="http://arcadianhome.com/blog/wp-content/uploads/2013/01/bulb-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420" y="2096064"/>
            <a:ext cx="4558232" cy="36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4941116" y="5863904"/>
            <a:ext cx="2869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308864"/>
                </a:solidFill>
                <a:hlinkClick r:id="rId3"/>
              </a:rPr>
              <a:t>arcadianhome.com – </a:t>
            </a:r>
            <a:r>
              <a:rPr lang="hr-HR" sz="1200" dirty="0" err="1" smtClean="0">
                <a:solidFill>
                  <a:srgbClr val="308864"/>
                </a:solidFill>
                <a:hlinkClick r:id="rId3"/>
              </a:rPr>
              <a:t>Bulb</a:t>
            </a:r>
            <a:r>
              <a:rPr lang="hr-HR" sz="1200" dirty="0" smtClean="0">
                <a:solidFill>
                  <a:srgbClr val="308864"/>
                </a:solidFill>
                <a:hlinkClick r:id="rId3"/>
              </a:rPr>
              <a:t> </a:t>
            </a:r>
            <a:r>
              <a:rPr lang="hr-HR" sz="1200" dirty="0" err="1" smtClean="0">
                <a:solidFill>
                  <a:srgbClr val="308864"/>
                </a:solidFill>
                <a:hlinkClick r:id="rId3"/>
              </a:rPr>
              <a:t>comparison</a:t>
            </a:r>
            <a:endParaRPr lang="hr-HR" sz="1200" dirty="0">
              <a:solidFill>
                <a:srgbClr val="308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4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RASVJETA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29</a:t>
            </a:fld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4748170" y="5863904"/>
            <a:ext cx="3061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rgbClr val="308864"/>
                </a:solidFill>
                <a:hlinkClick r:id="rId2"/>
              </a:rPr>
              <a:t>b</a:t>
            </a:r>
            <a:r>
              <a:rPr lang="hr-HR" sz="1200" dirty="0" smtClean="0">
                <a:solidFill>
                  <a:srgbClr val="308864"/>
                </a:solidFill>
                <a:hlinkClick r:id="rId2"/>
              </a:rPr>
              <a:t>ulbs.com – Kalkulator uštede</a:t>
            </a:r>
            <a:endParaRPr lang="hr-HR" sz="1200" dirty="0">
              <a:solidFill>
                <a:srgbClr val="308864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7" y="2096064"/>
            <a:ext cx="7765321" cy="36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Osnovni pojmovi OIE</a:t>
            </a:r>
          </a:p>
          <a:p>
            <a:r>
              <a:rPr lang="hr-HR" dirty="0" smtClean="0"/>
              <a:t>Praktični primjeri po temama</a:t>
            </a:r>
          </a:p>
          <a:p>
            <a:r>
              <a:rPr lang="hr-HR" dirty="0" smtClean="0"/>
              <a:t>Moguće mjere i zahvati</a:t>
            </a:r>
            <a:endParaRPr lang="hr-HR" dirty="0"/>
          </a:p>
          <a:p>
            <a:r>
              <a:rPr lang="hr-HR" dirty="0" smtClean="0"/>
              <a:t>Kontakt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219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Grijanje na </a:t>
            </a:r>
            <a:r>
              <a:rPr lang="hr-HR" dirty="0" err="1" smtClean="0"/>
              <a:t>pelete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346" y="2096064"/>
            <a:ext cx="3064533" cy="3695136"/>
          </a:xfrm>
        </p:spPr>
        <p:txBody>
          <a:bodyPr/>
          <a:lstStyle/>
          <a:p>
            <a:r>
              <a:rPr lang="hr-HR" dirty="0" smtClean="0"/>
              <a:t>Cijena kotla: 25.000 kn</a:t>
            </a:r>
          </a:p>
          <a:p>
            <a:r>
              <a:rPr lang="hr-HR" dirty="0" smtClean="0"/>
              <a:t>S godišnjom uštedom povrat se ostvaruje za 9,33 godine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30</a:t>
            </a:fld>
            <a:endParaRPr lang="hr-HR"/>
          </a:p>
        </p:txBody>
      </p:sp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727" y="2093497"/>
            <a:ext cx="4389941" cy="36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66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SOLARNA ELEKTRANA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Registar OIEKPP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Status povlaštenog proizvođača</a:t>
            </a:r>
            <a:endParaRPr lang="hr-HR" dirty="0" smtClean="0"/>
          </a:p>
          <a:p>
            <a:pPr lvl="1"/>
            <a:r>
              <a:rPr lang="hr-HR" dirty="0" smtClean="0">
                <a:hlinkClick r:id="rId4"/>
              </a:rPr>
              <a:t>Detaljne liste za proceduru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31</a:t>
            </a:fld>
            <a:endParaRPr lang="hr-HR"/>
          </a:p>
        </p:txBody>
      </p:sp>
      <p:pic>
        <p:nvPicPr>
          <p:cNvPr id="2050" name="Picture 2" descr="http://oie.mingorp.hr/img/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879" y="4029759"/>
            <a:ext cx="14859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7895" y="2226162"/>
            <a:ext cx="3492774" cy="356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6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KARTA OIEKPP U HR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32</a:t>
            </a:fld>
            <a:endParaRPr lang="hr-HR"/>
          </a:p>
        </p:txBody>
      </p:sp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951" y="2096065"/>
            <a:ext cx="5289717" cy="3695135"/>
          </a:xfrm>
          <a:prstGeom prst="rect">
            <a:avLst/>
          </a:prstGeom>
        </p:spPr>
      </p:pic>
      <p:pic>
        <p:nvPicPr>
          <p:cNvPr id="1026" name="Picture 2" descr="http://www.mingo.hr/application/img/mingo_logo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9366" r="21415" b="9366"/>
          <a:stretch/>
        </p:blipFill>
        <p:spPr bwMode="auto">
          <a:xfrm>
            <a:off x="1098957" y="2096065"/>
            <a:ext cx="1266737" cy="139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25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Grafička analiza raspodjele projekata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33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7" y="608507"/>
            <a:ext cx="7765322" cy="308258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7" y="3691096"/>
            <a:ext cx="7765321" cy="20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SOLARNA ELEKTRANA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Okvirni izračun (</a:t>
            </a:r>
            <a:r>
              <a:rPr lang="hr-HR" dirty="0" smtClean="0">
                <a:hlinkClick r:id="rId2"/>
              </a:rPr>
              <a:t>fotosolar.hr</a:t>
            </a:r>
            <a:r>
              <a:rPr lang="hr-HR" dirty="0" smtClean="0"/>
              <a:t>):</a:t>
            </a:r>
          </a:p>
          <a:p>
            <a:pPr lvl="1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34</a:t>
            </a:fld>
            <a:endParaRPr lang="hr-HR"/>
          </a:p>
        </p:txBody>
      </p:sp>
      <p:pic>
        <p:nvPicPr>
          <p:cNvPr id="5" name="Slika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835" y="4110605"/>
            <a:ext cx="2394674" cy="1193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4748170" y="5863904"/>
            <a:ext cx="306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308864"/>
                </a:solidFill>
                <a:hlinkClick r:id="rId5"/>
              </a:rPr>
              <a:t>schrack.hr - </a:t>
            </a:r>
            <a:r>
              <a:rPr lang="hr-HR" sz="1200" dirty="0">
                <a:hlinkClick r:id="rId5"/>
              </a:rPr>
              <a:t>Osnove o </a:t>
            </a:r>
            <a:r>
              <a:rPr lang="hr-HR" sz="1200" dirty="0" err="1">
                <a:hlinkClick r:id="rId5"/>
              </a:rPr>
              <a:t>fotonaponskoj</a:t>
            </a:r>
            <a:r>
              <a:rPr lang="hr-HR" sz="1200" dirty="0">
                <a:hlinkClick r:id="rId5"/>
              </a:rPr>
              <a:t> ćeliji i </a:t>
            </a:r>
            <a:r>
              <a:rPr lang="hr-HR" sz="1200" dirty="0" err="1">
                <a:hlinkClick r:id="rId5"/>
              </a:rPr>
              <a:t>fotonaponskom</a:t>
            </a:r>
            <a:r>
              <a:rPr lang="hr-HR" sz="1200" dirty="0">
                <a:hlinkClick r:id="rId5"/>
              </a:rPr>
              <a:t> </a:t>
            </a:r>
            <a:r>
              <a:rPr lang="hr-HR" sz="1200" dirty="0" smtClean="0">
                <a:hlinkClick r:id="rId5"/>
              </a:rPr>
              <a:t>modulu</a:t>
            </a:r>
            <a:endParaRPr lang="hr-HR" sz="1200" dirty="0"/>
          </a:p>
        </p:txBody>
      </p:sp>
      <p:pic>
        <p:nvPicPr>
          <p:cNvPr id="3074" name="Picture 2" descr="http://arka.foi.hr/%7Etostritof/solvis/i/solvis_logo_new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623" y="2953349"/>
            <a:ext cx="1169886" cy="2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20" y="2593421"/>
            <a:ext cx="3676650" cy="14668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195" y="4060271"/>
            <a:ext cx="3543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SOLARNA ELEKTRANA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HROTE – </a:t>
            </a:r>
            <a:r>
              <a:rPr lang="hr-HR" dirty="0" smtClean="0">
                <a:hlinkClick r:id="rId2"/>
              </a:rPr>
              <a:t>Poticajne cijene</a:t>
            </a:r>
            <a:endParaRPr lang="hr-HR" dirty="0" smtClean="0"/>
          </a:p>
          <a:p>
            <a:pPr lvl="1"/>
            <a:r>
              <a:rPr lang="hr-HR" sz="1100" i="1" dirty="0"/>
              <a:t>Fizička osoba (nositelj projekta), koja će kao povlašteni proizvođač električne energije ostvarivati pravo na otkup električne energije po poticajnoj cijeni, dužna je prije primjene Ugovora o otkupu električne energije, dostaviti  HRVATSKIM OPERATOROM TRŽIŠTA ENERGIJE d.o.o. </a:t>
            </a:r>
            <a:r>
              <a:rPr lang="hr-HR" sz="1100" u="sng" dirty="0"/>
              <a:t>dokaz o upisu u registar obveznika poreza na dohodak ili dobit</a:t>
            </a:r>
            <a:r>
              <a:rPr lang="hr-HR" sz="1100" dirty="0"/>
              <a:t>. Povlašteni proizvođač dužan je uvećati osnovicu za iznos PDV-a važećim u trenutku ispostavljanja računa. Porezni obveznik koji obavlja oslobođene isporuke dobara ili usluga, mora na računu navesti odredbe Zakona o porezu na dodanu vrijednost (NN broj 73/13) i Pravilnika o porezu na dodanu vrijednost (NN broj 79/13) kojima se propisuje određeno oslobođenje</a:t>
            </a:r>
            <a:r>
              <a:rPr lang="hr-HR" sz="1100" dirty="0" smtClean="0"/>
              <a:t>.</a:t>
            </a:r>
          </a:p>
          <a:p>
            <a:pPr lvl="1"/>
            <a:r>
              <a:rPr lang="hr-HR" sz="1100" dirty="0"/>
              <a:t>HRVATSKI OPERATOR TRŽIŠTA ENERGIJE d.o.o. nadležan je za sklapanje Ugovora o otkupu električne energije sukladno odredbama </a:t>
            </a:r>
            <a:r>
              <a:rPr lang="hr-HR" sz="1100" dirty="0" err="1" smtClean="0"/>
              <a:t>podzakonskih</a:t>
            </a:r>
            <a:r>
              <a:rPr lang="hr-HR" sz="1100" dirty="0" smtClean="0"/>
              <a:t> </a:t>
            </a:r>
            <a:r>
              <a:rPr lang="hr-HR" sz="1100" dirty="0"/>
              <a:t>akata koji reguliraju poticanje proizvodnje električne energije iz obnovljivih izvora energije i </a:t>
            </a:r>
            <a:r>
              <a:rPr lang="hr-HR" sz="1100" dirty="0" err="1"/>
              <a:t>kogeneracije</a:t>
            </a:r>
            <a:r>
              <a:rPr lang="hr-HR" sz="1100" dirty="0"/>
              <a:t>. Obveza  HRVATSKOG OPERATORA TRŽIŠTA ENERGIJE d.o.o. je otkup električne energije po poticajnoj cijeni </a:t>
            </a:r>
            <a:r>
              <a:rPr lang="hr-HR" sz="1100" u="sng" dirty="0"/>
              <a:t>u trajanju 14 godina</a:t>
            </a:r>
            <a:r>
              <a:rPr lang="hr-HR" sz="1100" dirty="0"/>
              <a:t> od dana početka primjene Ugovora o otkupu. Istekom roka od 14 godina prestaje i obveza otkupa električne energije od strane  HRVATSKOG OPERATORA TRŽIŠTA ENERGIJE d.o.o</a:t>
            </a:r>
            <a:r>
              <a:rPr lang="hr-HR" sz="1100" dirty="0" smtClean="0"/>
              <a:t>..</a:t>
            </a:r>
          </a:p>
          <a:p>
            <a:r>
              <a:rPr lang="hr-HR" dirty="0" smtClean="0"/>
              <a:t>Porezna uprava – </a:t>
            </a:r>
            <a:r>
              <a:rPr lang="hr-HR" dirty="0" smtClean="0">
                <a:hlinkClick r:id="rId3"/>
              </a:rPr>
              <a:t>Porez na dobit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35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187818" y="5863904"/>
            <a:ext cx="46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Tarifnog sustava za proizvodnju električne energije iz obnovljivih izvora energije i </a:t>
            </a:r>
            <a:r>
              <a:rPr lang="hr-HR" sz="1200" dirty="0" err="1" smtClean="0">
                <a:solidFill>
                  <a:schemeClr val="bg1"/>
                </a:solidFill>
              </a:rPr>
              <a:t>kogeneracije</a:t>
            </a:r>
            <a:r>
              <a:rPr lang="hr-HR" sz="1200" dirty="0" smtClean="0">
                <a:solidFill>
                  <a:schemeClr val="bg1"/>
                </a:solidFill>
              </a:rPr>
              <a:t> (</a:t>
            </a:r>
            <a:r>
              <a:rPr lang="hr-HR" sz="1200" dirty="0" smtClean="0">
                <a:solidFill>
                  <a:schemeClr val="bg1"/>
                </a:solidFill>
                <a:hlinkClick r:id="rId4"/>
              </a:rPr>
              <a:t>NN 133/13</a:t>
            </a:r>
            <a:r>
              <a:rPr lang="hr-HR" sz="1200" dirty="0" smtClean="0">
                <a:solidFill>
                  <a:schemeClr val="bg1"/>
                </a:solidFill>
              </a:rPr>
              <a:t>; </a:t>
            </a:r>
            <a:r>
              <a:rPr lang="hr-HR" sz="1200" dirty="0" smtClean="0">
                <a:solidFill>
                  <a:schemeClr val="bg1"/>
                </a:solidFill>
                <a:hlinkClick r:id="rId5"/>
              </a:rPr>
              <a:t>NN 151/13</a:t>
            </a:r>
            <a:r>
              <a:rPr lang="hr-HR" sz="1200" dirty="0" smtClean="0">
                <a:solidFill>
                  <a:schemeClr val="bg1"/>
                </a:solidFill>
              </a:rPr>
              <a:t>)</a:t>
            </a:r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2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Dizalice topline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346" y="2096064"/>
            <a:ext cx="4515828" cy="3695136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Dizalice topline su uređaji koji koriste toplinu sadržanu u zraku kako bi zagrijali toplu vodu koja se koristi za grijanje i potrošnu toplu vodu. Zahvaljujući visokoj energetskoj učinkovitosti spadaju u obnovljive izvore energije te u pravilu osiguravaju COP viši od 4. Pojednostavljeno, dizalica topline može za svaki kW utrošene električne energije predati 4 kW toplinske </a:t>
            </a:r>
            <a:r>
              <a:rPr lang="hr-HR" dirty="0" smtClean="0"/>
              <a:t>energije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36</a:t>
            </a:fld>
            <a:endParaRPr lang="hr-HR"/>
          </a:p>
        </p:txBody>
      </p:sp>
      <p:pic>
        <p:nvPicPr>
          <p:cNvPr id="1026" name="Picture 2" descr="SVE, BAŠ SVE O DIZALICAMA TOP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11" y="3718726"/>
            <a:ext cx="3022357" cy="20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limatizacija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87" y="2550832"/>
            <a:ext cx="2422001" cy="55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3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Dizalice topline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600" dirty="0"/>
              <a:t>S obzirom na smanjenu potrošnju energenata, povrat investicije u sustav dizalice topline u prosjeku iznosi </a:t>
            </a:r>
            <a:r>
              <a:rPr lang="hr-HR" sz="1600" dirty="0">
                <a:solidFill>
                  <a:srgbClr val="FF0000"/>
                </a:solidFill>
              </a:rPr>
              <a:t>sedam godina</a:t>
            </a:r>
            <a:r>
              <a:rPr lang="hr-HR" sz="1600" dirty="0"/>
              <a:t>. U slučaju da investitor aplicira i dobije državne subvencije, taj se rok vidno skraćuje. Okvirni utrošak električne energije za dobro izolirani objekt površine 120 m</a:t>
            </a:r>
            <a:r>
              <a:rPr lang="hr-HR" sz="1600" baseline="30000" dirty="0"/>
              <a:t>2</a:t>
            </a:r>
            <a:r>
              <a:rPr lang="hr-HR" sz="1600" dirty="0"/>
              <a:t> na jugu Hrvatske tijekom zimskim mjeseci iznosi između 110 i 130 kn. Sličan objekt na kontinentu utrošit će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37</a:t>
            </a:fld>
            <a:endParaRPr lang="hr-HR"/>
          </a:p>
        </p:txBody>
      </p:sp>
      <p:pic>
        <p:nvPicPr>
          <p:cNvPr id="2050" name="Picture 2" descr="http://www.klimatizacija.hr/pic/vijesti12011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39" y="3786726"/>
            <a:ext cx="5279629" cy="200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914400" y="3569864"/>
            <a:ext cx="2122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dvostruko više struje (između </a:t>
            </a:r>
            <a:r>
              <a:rPr lang="hr-HR" sz="16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220 i 260 kn</a:t>
            </a:r>
            <a:r>
              <a:rPr lang="hr-HR" sz="16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), što je i dalje nekoliko puta jeftinije od grijanja na fosilna goriva.</a:t>
            </a:r>
          </a:p>
        </p:txBody>
      </p:sp>
    </p:spTree>
    <p:extLst>
      <p:ext uri="{BB962C8B-B14F-4D97-AF65-F5344CB8AC3E}">
        <p14:creationId xmlns:p14="http://schemas.microsoft.com/office/powerpoint/2010/main" val="332917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Grijanje i topla voda za obiteljsku kuću od 150 m</a:t>
            </a:r>
            <a:r>
              <a:rPr lang="hr-HR" baseline="30000" dirty="0" smtClean="0"/>
              <a:t>2</a:t>
            </a:r>
            <a:endParaRPr lang="hr-HR" baseline="30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38</a:t>
            </a:fld>
            <a:endParaRPr lang="hr-HR"/>
          </a:p>
        </p:txBody>
      </p:sp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7" y="2096064"/>
            <a:ext cx="7765321" cy="36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5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ELEKTRIČNI AUTOMOBILI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39</a:t>
            </a:fld>
            <a:endParaRPr lang="hr-HR"/>
          </a:p>
        </p:txBody>
      </p:sp>
      <p:pic>
        <p:nvPicPr>
          <p:cNvPr id="6146" name="Picture 2" descr="Image result for tesla model 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6" y="1745422"/>
            <a:ext cx="3273556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rimac concept o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762" y="1745422"/>
            <a:ext cx="3453947" cy="23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vw e-gol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66" r="22466"/>
          <a:stretch/>
        </p:blipFill>
        <p:spPr bwMode="auto">
          <a:xfrm>
            <a:off x="1160381" y="3594860"/>
            <a:ext cx="3260724" cy="217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opel amper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788" y="3860803"/>
            <a:ext cx="3825779" cy="203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citroen miev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952" y="3431847"/>
            <a:ext cx="1739633" cy="115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4114918" y="6086905"/>
            <a:ext cx="3581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hlinkClick r:id="rId7"/>
              </a:rPr>
              <a:t>w</a:t>
            </a:r>
            <a:r>
              <a:rPr lang="hr-HR" sz="1200" dirty="0" smtClean="0">
                <a:solidFill>
                  <a:schemeClr val="bg1"/>
                </a:solidFill>
                <a:hlinkClick r:id="rId7"/>
              </a:rPr>
              <a:t>ikipedia.org – </a:t>
            </a:r>
            <a:r>
              <a:rPr lang="hr-HR" sz="1200" dirty="0" err="1" smtClean="0">
                <a:solidFill>
                  <a:schemeClr val="bg1"/>
                </a:solidFill>
                <a:hlinkClick r:id="rId7"/>
              </a:rPr>
              <a:t>Currently</a:t>
            </a:r>
            <a:r>
              <a:rPr lang="hr-HR" sz="1200" dirty="0" smtClean="0">
                <a:solidFill>
                  <a:schemeClr val="bg1"/>
                </a:solidFill>
                <a:hlinkClick r:id="rId7"/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  <a:hlinkClick r:id="rId7"/>
              </a:rPr>
              <a:t>available</a:t>
            </a:r>
            <a:r>
              <a:rPr lang="hr-HR" sz="1200" dirty="0" smtClean="0">
                <a:solidFill>
                  <a:schemeClr val="bg1"/>
                </a:solidFill>
                <a:hlinkClick r:id="rId7"/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  <a:hlinkClick r:id="rId7"/>
              </a:rPr>
              <a:t>electric</a:t>
            </a:r>
            <a:r>
              <a:rPr lang="hr-HR" sz="1200" dirty="0" smtClean="0">
                <a:solidFill>
                  <a:schemeClr val="bg1"/>
                </a:solidFill>
                <a:hlinkClick r:id="rId7"/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  <a:hlinkClick r:id="rId7"/>
              </a:rPr>
              <a:t>cars</a:t>
            </a:r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2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pojmovi OIE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ENERGETSKA UČINKOVITOST je odnos između ostvarenog korisnog učinka i energije potrošene za ostvarenje tog učinka. U </a:t>
            </a:r>
            <a:r>
              <a:rPr lang="hr-HR" dirty="0" err="1"/>
              <a:t>zgradarstvu</a:t>
            </a:r>
            <a:r>
              <a:rPr lang="hr-HR" dirty="0"/>
              <a:t> energetska učinkovitost znači upotrebu manje količine energije za grijanje i hlađenje prostora, ventilaciju, rasvjetu te pripremu tople vode, uz nesmanjenu razinu udobnosti odnosno osjećaja ugode u prostoru.</a:t>
            </a:r>
          </a:p>
          <a:p>
            <a:r>
              <a:rPr lang="hr-HR" dirty="0"/>
              <a:t>POBOLJŠANJE ENERGETSKE UČINKOVITOSTI je smanjenje potrošnje energije uz iste referentne uvjete i jednak učinak kao prije provedbe mjere za poboljšanje energetske učinkovitosti ili projekta energetske učinkovitosti, a koje je posljedica primjene energetski učinkovitih tehnologija, sustava i proizvoda, primjene obnovljivih izvora energije za pretežno ili potpuno pokrivanje vlastite potrošnje energije u građevini i/ili promjene u ponašanju korisnika.</a:t>
            </a:r>
          </a:p>
          <a:p>
            <a:r>
              <a:rPr lang="hr-HR" dirty="0"/>
              <a:t>MJERE ZA POBOLJŠANJE ENERGETSKE UČINKOVITOSTI su sve radnje koje redovito vode provjerljivom i mjerljivom ili procjenjivom poboljšanju energetske učinkovitosti, odnosno smanjenju potrošnje energije i vode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4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5620624" y="5863904"/>
            <a:ext cx="218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308864"/>
                </a:solidFill>
                <a:hlinkClick r:id="rId2"/>
              </a:rPr>
              <a:t>mgipu.hr – Osnovni pojmovi</a:t>
            </a:r>
            <a:endParaRPr lang="hr-HR" sz="1200" dirty="0">
              <a:solidFill>
                <a:srgbClr val="308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7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ELEKTRIČNI AUTOMOBILI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346" y="2096064"/>
            <a:ext cx="2819854" cy="369513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ZA:</a:t>
            </a:r>
          </a:p>
          <a:p>
            <a:pPr lvl="1"/>
            <a:r>
              <a:rPr lang="hr-HR" dirty="0"/>
              <a:t>b</a:t>
            </a:r>
            <a:r>
              <a:rPr lang="hr-HR" dirty="0" smtClean="0"/>
              <a:t>rzina i tišina</a:t>
            </a:r>
          </a:p>
          <a:p>
            <a:pPr lvl="1"/>
            <a:r>
              <a:rPr lang="hr-HR" dirty="0" smtClean="0"/>
              <a:t>punjenje kod kuće</a:t>
            </a:r>
          </a:p>
          <a:p>
            <a:pPr lvl="1"/>
            <a:r>
              <a:rPr lang="hr-HR" dirty="0"/>
              <a:t>j</a:t>
            </a:r>
            <a:r>
              <a:rPr lang="hr-HR" dirty="0" smtClean="0"/>
              <a:t>eftiniji po kilometru</a:t>
            </a:r>
          </a:p>
          <a:p>
            <a:pPr lvl="1"/>
            <a:r>
              <a:rPr lang="hr-HR" dirty="0"/>
              <a:t>n</a:t>
            </a:r>
            <a:r>
              <a:rPr lang="hr-HR" dirty="0" smtClean="0"/>
              <a:t>ema ispuha plinova</a:t>
            </a:r>
          </a:p>
          <a:p>
            <a:r>
              <a:rPr lang="hr-HR" dirty="0" smtClean="0"/>
              <a:t>PROTIV:</a:t>
            </a:r>
          </a:p>
          <a:p>
            <a:pPr lvl="1"/>
            <a:r>
              <a:rPr lang="hr-HR" dirty="0" smtClean="0"/>
              <a:t>ograničeni doseg</a:t>
            </a:r>
          </a:p>
          <a:p>
            <a:pPr lvl="1"/>
            <a:r>
              <a:rPr lang="hr-HR" dirty="0"/>
              <a:t>s</a:t>
            </a:r>
            <a:r>
              <a:rPr lang="hr-HR" dirty="0" smtClean="0"/>
              <a:t>poro punjenje</a:t>
            </a:r>
          </a:p>
          <a:p>
            <a:pPr lvl="1"/>
            <a:r>
              <a:rPr lang="hr-HR" dirty="0"/>
              <a:t>v</a:t>
            </a:r>
            <a:r>
              <a:rPr lang="hr-HR" dirty="0" smtClean="0"/>
              <a:t>eća cijena</a:t>
            </a:r>
          </a:p>
          <a:p>
            <a:pPr lvl="1"/>
            <a:r>
              <a:rPr lang="hr-HR" dirty="0"/>
              <a:t>o</a:t>
            </a:r>
            <a:r>
              <a:rPr lang="hr-HR" dirty="0" smtClean="0"/>
              <a:t>graničeni odabir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40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08" y="1874838"/>
            <a:ext cx="4575960" cy="3916362"/>
          </a:xfrm>
          <a:prstGeom prst="rect">
            <a:avLst/>
          </a:prstGeom>
        </p:spPr>
      </p:pic>
      <p:pic>
        <p:nvPicPr>
          <p:cNvPr id="5" name="Slika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548" y="1770062"/>
            <a:ext cx="1243453" cy="6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9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EL. VOZILA - POTICAJ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41</a:t>
            </a:fld>
            <a:endParaRPr lang="hr-HR"/>
          </a:p>
        </p:txBody>
      </p:sp>
      <p:pic>
        <p:nvPicPr>
          <p:cNvPr id="7170" name="Picture 2" descr="http://www.mzoip.hr/content/mid_55095481a7e7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919" y="1986722"/>
            <a:ext cx="67341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78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ZAKLJUČAK?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42</a:t>
            </a:fld>
            <a:endParaRPr lang="hr-HR"/>
          </a:p>
        </p:txBody>
      </p:sp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941" y="2509520"/>
            <a:ext cx="5624718" cy="3185160"/>
          </a:xfrm>
          <a:prstGeom prst="rect">
            <a:avLst/>
          </a:prstGeom>
        </p:spPr>
      </p:pic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413456"/>
          </a:xfrm>
        </p:spPr>
        <p:txBody>
          <a:bodyPr>
            <a:normAutofit/>
          </a:bodyPr>
          <a:lstStyle/>
          <a:p>
            <a:pPr algn="ctr"/>
            <a:r>
              <a:rPr lang="en-US" sz="1400" dirty="0"/>
              <a:t>[BBC Technology Documentary] Renewable Energy - NEW+ Science Documentary HD</a:t>
            </a:r>
          </a:p>
        </p:txBody>
      </p:sp>
    </p:spTree>
    <p:extLst>
      <p:ext uri="{BB962C8B-B14F-4D97-AF65-F5344CB8AC3E}">
        <p14:creationId xmlns:p14="http://schemas.microsoft.com/office/powerpoint/2010/main" val="3140843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Agencija za razvoj Varaždinske županije</a:t>
            </a:r>
            <a:br>
              <a:rPr lang="hr-HR" dirty="0" smtClean="0"/>
            </a:br>
            <a:r>
              <a:rPr lang="hr-HR" dirty="0" smtClean="0"/>
              <a:t>AZRA d.o.o.</a:t>
            </a:r>
          </a:p>
          <a:p>
            <a:r>
              <a:rPr lang="hr-HR" dirty="0" smtClean="0"/>
              <a:t>Kratka 1, Varaždin</a:t>
            </a:r>
          </a:p>
          <a:p>
            <a:r>
              <a:rPr lang="hr-HR" dirty="0" smtClean="0"/>
              <a:t>042 422 200</a:t>
            </a:r>
          </a:p>
          <a:p>
            <a:r>
              <a:rPr lang="hr-HR" dirty="0" smtClean="0">
                <a:hlinkClick r:id="rId2"/>
              </a:rPr>
              <a:t>www.azra.hr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info@azra.hr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43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284" y="2994870"/>
            <a:ext cx="3876225" cy="2288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860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NAPOMENE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200" dirty="0" smtClean="0"/>
              <a:t>Korištena pozadinska slika preuzeta sa VectorOpenStock.com</a:t>
            </a:r>
          </a:p>
          <a:p>
            <a:r>
              <a:rPr lang="hr-HR" sz="1200" dirty="0" smtClean="0"/>
              <a:t>Sve slike su vlasništvo njihovih autora, javno dostupne putem interneta, navedeni su izvori</a:t>
            </a:r>
          </a:p>
          <a:p>
            <a:r>
              <a:rPr lang="hr-HR" sz="1200" dirty="0" smtClean="0"/>
              <a:t>Svi izračuni nastali su temeljem dostupnih kalkulatora koji uzimaju generičke podatke, za precizne izračune savjetujte se sa stručnjakom za pojedino područje, kako bi dobili točno stanje za Vaš objekt i situaciju</a:t>
            </a:r>
          </a:p>
          <a:p>
            <a:r>
              <a:rPr lang="hr-HR" sz="1200" dirty="0" smtClean="0"/>
              <a:t>S obzirom na stalni razvoj i ulaganja u energetski sektor i veliku dinamiku u smislu cijene energenata i vezanih proizvoda, podaci koju su navedeni u prezentaciji mogu biti zastarjeli već unutar godine dana, te je preporuka uzimati aktualne i dostupne podatke za Vaše potencijalno investiranje u proizvode i/ili usluge vezane uz OIE </a:t>
            </a:r>
          </a:p>
          <a:p>
            <a:r>
              <a:rPr lang="hr-HR" sz="1200" dirty="0" smtClean="0"/>
              <a:t>Zabranjena reprodukcija i korištenje dijelova prezentacije ili cijele prezentacije (od strane trećih osoba) bez prethodnog odobrenja tvrtke AZRA d.o.o.</a:t>
            </a:r>
            <a:endParaRPr lang="hr-HR" sz="1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793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Osnovni pojmovi OIE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ENERGETSKO SVOJSTVO ZGRADE je izračunata ili izmjerena količina energije koja je potrebna za zadovoljavanje potrebe za energijom povezane s karakterističnom uporabom zgrade, a koja između ostalog uključuje energiju koja se koristi za grijanje, hlađenje, ventilaciju, pripremu tople vode i osvjetljenje.</a:t>
            </a:r>
          </a:p>
          <a:p>
            <a:r>
              <a:rPr lang="hr-HR" dirty="0"/>
              <a:t>ENERGETSKO CERTIFICIRANJE ZGRADE jest skup radnji i postupaka koji se provode u svrhu izdavanja energetskog certifikata.</a:t>
            </a:r>
          </a:p>
          <a:p>
            <a:r>
              <a:rPr lang="hr-HR" dirty="0">
                <a:solidFill>
                  <a:srgbClr val="FF0000"/>
                </a:solidFill>
              </a:rPr>
              <a:t>ENERGETSKI CERTIFIKAT </a:t>
            </a:r>
            <a:r>
              <a:rPr lang="hr-HR" dirty="0"/>
              <a:t>jest dokument koji predočuje energetska svojstva zgrade i koji ima sadržaj i izgled propisan Pravilnikom o energetskim pregledima građevina i energetskom certificiranju zgrada, a izdaje ga ovlaštena osoba. Sadrži opće podatke o zgradi, energetski razred zgrade, podatke o osobi koja je izdala energetski certifikat, podatke o </a:t>
            </a:r>
            <a:r>
              <a:rPr lang="hr-HR" dirty="0" err="1"/>
              <a:t>termotehničkim</a:t>
            </a:r>
            <a:r>
              <a:rPr lang="hr-HR" dirty="0"/>
              <a:t> sustavima, klimatske podatke, podatke o potrebnoj energiji za referentne i stvarne klimatske podatke, objašnjenja tehničkih pojmova te popis primijenjenih propisa i normi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95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Osnovni pojmovi OIE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ENERGETSKI PREGLED je sustavni postupak za stjecanje odgovarajućeg znanja o postojećoj potrošnji energije zgrade i energetskim svojstvima zgrade, dijela zgrade ili skupine zgrada koje imaju zajedničke energetske sustave, tehnološkog procesa i/ili industrijskog postrojenja i ostalih građevina, privatnih ili javnih usluga, za utvrđivanje i određivanje isplativosti primjene mjera za poboljšanje energetske učinkovitosti te izradu izvješća s prikupljenim informacijama i predloženim mjerama, a obavlja ga ovlaštena osoba.</a:t>
            </a:r>
          </a:p>
          <a:p>
            <a:r>
              <a:rPr lang="hr-HR" dirty="0"/>
              <a:t>IZVJEŠĆE O ENERGETSKOM PREGLEDU je dokument koji sadrži sve propisane podatke, analize, procjene i prijedloge iz Pravilnika o energetskim pregledima građevina i energetskom certificiranju zgrada te je izrađen u skladu s Metodologijom provođenja energetskog pregleda građevina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37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Osnovni pojmovi OIE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600" dirty="0"/>
              <a:t>GOSPODARENJE ENERGIJOM su sve radnje kontinuiranog praćenja i analize potrošnje energije i vode koje obuhvaćaju utvrđivanje promjena u trendovima potrošnje energije i vode, određivanje ciljeva za uštedu energije i vode, uspoređivanje ostvarene potrošnje s predviđenom potrošnjom te prijedloge i provedbu mjera za poboljšanje energetske učinkovitosti na toj osnovi.</a:t>
            </a:r>
          </a:p>
          <a:p>
            <a:r>
              <a:rPr lang="hr-HR" sz="1600" dirty="0"/>
              <a:t>NACIONALNI INFORMACIJSKI SUSTAV ZA GOSPODARENJE ENERGIJOM (ISGE) je računalna aplikacija za praćenje i analizu potrošnje energije u zgradama javnog sektora u koju se putem internetskog portala unose opći, konstrukciji i energetski podaci te podaci o neposrednoj potrošnji energije i vode za svaku zgradu javnog sektora. Link: </a:t>
            </a:r>
            <a:r>
              <a:rPr lang="hr-HR" sz="1600" dirty="0">
                <a:hlinkClick r:id="rId2"/>
              </a:rPr>
              <a:t>https://www.isge.hr</a:t>
            </a:r>
            <a:r>
              <a:rPr lang="hr-HR" sz="1600" dirty="0" smtClean="0">
                <a:hlinkClick r:id="rId2"/>
              </a:rPr>
              <a:t>/</a:t>
            </a:r>
            <a:r>
              <a:rPr lang="hr-HR" sz="1600" dirty="0" smtClean="0"/>
              <a:t> </a:t>
            </a:r>
            <a:endParaRPr lang="hr-HR" sz="1600" dirty="0"/>
          </a:p>
          <a:p>
            <a:pPr marL="0" indent="0">
              <a:buNone/>
            </a:pPr>
            <a:endParaRPr lang="hr-HR" sz="16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455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ENERGETSKI CERTIFIKAT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Svrha </a:t>
            </a:r>
            <a:r>
              <a:rPr lang="hr-HR" dirty="0"/>
              <a:t>je energetskog pregleda utvrđivanje isplativosti mogućnosti za smanjenje krajnje potrošnje energije građevine, izdavanje energetskog certifikata zgrade, u skladu s posebnim propisom i utvrđivanje ostvarenih ušteda nakon primjene mjera energetske učinkovitosti.</a:t>
            </a:r>
          </a:p>
          <a:p>
            <a:r>
              <a:rPr lang="hr-HR" dirty="0" smtClean="0"/>
              <a:t>Naručitelj </a:t>
            </a:r>
            <a:r>
              <a:rPr lang="hr-HR" dirty="0"/>
              <a:t>energetskog pregleda dužan je ovlaštenoj osobi za energetski pregled osigurati sve podatke, tehničku dokumentaciju građevine i drugu dokumentaciju te ostale uvjete za nesmetani energetski pregled građevine, u skladu s pravilnikom o energetskim pregledima.</a:t>
            </a:r>
          </a:p>
          <a:p>
            <a:r>
              <a:rPr lang="hr-HR" dirty="0" smtClean="0"/>
              <a:t>Energetski </a:t>
            </a:r>
            <a:r>
              <a:rPr lang="hr-HR" dirty="0"/>
              <a:t>pregled se sastoji od prikupljanja podataka, mjerenja krajnje potrošnje energije građevine, procjene energetske učinkovitosti i isplativosti mogućnosti za uštede energije te izvješćivanja o nalazima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01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ENERGETSKI CERTIFIKAT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346" y="2096064"/>
            <a:ext cx="4784276" cy="3695136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(4) Izvješće o energetskom pregledu koji podnosi ovlaštena osoba za energetski pregled naročito sadrži:</a:t>
            </a:r>
          </a:p>
          <a:p>
            <a:pPr lvl="1"/>
            <a:r>
              <a:rPr lang="hr-HR" dirty="0"/>
              <a:t>1. podatke o osnovnoj potrošnji energije građevine s pokazateljima potrošnje,</a:t>
            </a:r>
          </a:p>
          <a:p>
            <a:pPr lvl="1"/>
            <a:r>
              <a:rPr lang="hr-HR" dirty="0"/>
              <a:t>2. podatke o usklađenosti svojstava građevine s tehničkim propisima o energetskim svojstvima zgrada i drugim propisima o energetskoj učinkovitosti krajnje potrošnje energije građevine,</a:t>
            </a:r>
          </a:p>
          <a:p>
            <a:pPr lvl="1"/>
            <a:r>
              <a:rPr lang="hr-HR" dirty="0"/>
              <a:t>3. procjenu energetske učinkovitosti odnosno pokazatelja energetske učinkovitosti,</a:t>
            </a:r>
          </a:p>
          <a:p>
            <a:pPr lvl="1"/>
            <a:r>
              <a:rPr lang="hr-HR" dirty="0"/>
              <a:t>4. identifikaciju mjera za smanjenje potrošnje energije i poboljšanje energetske učinkovitosti</a:t>
            </a:r>
          </a:p>
          <a:p>
            <a:pPr lvl="1"/>
            <a:r>
              <a:rPr lang="hr-HR" dirty="0"/>
              <a:t>5. procjenu ušteda energije i postupke za utvrđivanje ušteda,</a:t>
            </a:r>
          </a:p>
          <a:p>
            <a:pPr lvl="1"/>
            <a:r>
              <a:rPr lang="hr-HR" dirty="0"/>
              <a:t>6. izračun isplativosti primjene mjera za poboljšanje energetske učinkovitosti,</a:t>
            </a:r>
          </a:p>
          <a:p>
            <a:pPr lvl="1"/>
            <a:r>
              <a:rPr lang="hr-HR" dirty="0"/>
              <a:t>7. preporuke o provedbi mjera za gospodarenje energijom i poboljšanje energetske učinkovitosti,</a:t>
            </a:r>
          </a:p>
          <a:p>
            <a:pPr lvl="1"/>
            <a:r>
              <a:rPr lang="hr-HR" dirty="0"/>
              <a:t>8. druge potrebne podatke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042-D74F-4CAB-B22D-EF4B5A995CCC}" type="slidenum">
              <a:rPr lang="hr-HR" smtClean="0"/>
              <a:t>9</a:t>
            </a:fld>
            <a:endParaRPr lang="hr-HR"/>
          </a:p>
        </p:txBody>
      </p:sp>
      <p:pic>
        <p:nvPicPr>
          <p:cNvPr id="1026" name="Picture 2" descr="certifik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199" y="2096064"/>
            <a:ext cx="2613469" cy="36951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2726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1408</TotalTime>
  <Words>1852</Words>
  <Application>Microsoft Office PowerPoint</Application>
  <PresentationFormat>Prikaz na zaslonu (4:3)</PresentationFormat>
  <Paragraphs>211</Paragraphs>
  <Slides>44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44</vt:i4>
      </vt:variant>
    </vt:vector>
  </HeadingPairs>
  <TitlesOfParts>
    <vt:vector size="50" baseType="lpstr">
      <vt:lpstr>Arial</vt:lpstr>
      <vt:lpstr>Bookman Old Style</vt:lpstr>
      <vt:lpstr>Calibri</vt:lpstr>
      <vt:lpstr>Franklin Gothic Demi</vt:lpstr>
      <vt:lpstr>Rockwell</vt:lpstr>
      <vt:lpstr>Damask</vt:lpstr>
      <vt:lpstr>PowerPoint prezentacija</vt:lpstr>
      <vt:lpstr>preZENTACIJA o energetskoj učinkovitosti i obnovljivim izvorima energije  - VARAŽDINSKA ŽUPANIJA-</vt:lpstr>
      <vt:lpstr>SADRŽAJ</vt:lpstr>
      <vt:lpstr>Osnovni pojmovi OIE</vt:lpstr>
      <vt:lpstr>Osnovni pojmovi OIE</vt:lpstr>
      <vt:lpstr>Osnovni pojmovi OIE</vt:lpstr>
      <vt:lpstr>Osnovni pojmovi OIE</vt:lpstr>
      <vt:lpstr>ENERGETSKI CERTIFIKAT</vt:lpstr>
      <vt:lpstr>ENERGETSKI CERTIFIKAT</vt:lpstr>
      <vt:lpstr>OBITELJSKE KUĆE</vt:lpstr>
      <vt:lpstr>FZOEU – Program sufinanciranja</vt:lpstr>
      <vt:lpstr>PREGLED NATJEČAJA</vt:lpstr>
      <vt:lpstr>Energetski učinkovita gradnja</vt:lpstr>
      <vt:lpstr>Energetski učinkovita gradnja</vt:lpstr>
      <vt:lpstr>Energetski učinkovita gradnja</vt:lpstr>
      <vt:lpstr>Sustavno gospodarenje energijom (šire)</vt:lpstr>
      <vt:lpstr>Sustavno gospodarenje energijom (kućanstva)</vt:lpstr>
      <vt:lpstr>Kupnja A+++ kućanskih uređaja </vt:lpstr>
      <vt:lpstr>FZOEU i A+++</vt:lpstr>
      <vt:lpstr>OBNOVLJIVI IZVORI ENERGIJE</vt:lpstr>
      <vt:lpstr>PowerPoint prezentacija</vt:lpstr>
      <vt:lpstr>OBNOVLJIVI IZVORI ENERGIJE</vt:lpstr>
      <vt:lpstr>PowerPoint prezentacija</vt:lpstr>
      <vt:lpstr>PowerPoint prezentacija</vt:lpstr>
      <vt:lpstr>OIE I POHRANA ENERGIJE</vt:lpstr>
      <vt:lpstr>POHRANA EL. ENERGIJE (RAZVOJ)</vt:lpstr>
      <vt:lpstr>Obiteljska kuća</vt:lpstr>
      <vt:lpstr>Rasvjeta</vt:lpstr>
      <vt:lpstr>RASVJETA</vt:lpstr>
      <vt:lpstr>Grijanje na pelete</vt:lpstr>
      <vt:lpstr>SOLARNA ELEKTRANA</vt:lpstr>
      <vt:lpstr>KARTA OIEKPP U HR</vt:lpstr>
      <vt:lpstr>Grafička analiza raspodjele projekata</vt:lpstr>
      <vt:lpstr>SOLARNA ELEKTRANA</vt:lpstr>
      <vt:lpstr>SOLARNA ELEKTRANA</vt:lpstr>
      <vt:lpstr>Dizalice topline</vt:lpstr>
      <vt:lpstr>Dizalice topline</vt:lpstr>
      <vt:lpstr>Grijanje i topla voda za obiteljsku kuću od 150 m2</vt:lpstr>
      <vt:lpstr>ELEKTRIČNI AUTOMOBILI</vt:lpstr>
      <vt:lpstr>ELEKTRIČNI AUTOMOBILI</vt:lpstr>
      <vt:lpstr>EL. VOZILA - POTICAJ</vt:lpstr>
      <vt:lpstr>ZAKLJUČAK?</vt:lpstr>
      <vt:lpstr>KONTAKT</vt:lpstr>
      <vt:lpstr>NAPOMENE</vt:lpstr>
    </vt:vector>
  </TitlesOfParts>
  <Company>AZRA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OIE Prezentacija - OŠ Bisag</dc:title>
  <dc:creator>Vanja Borović</dc:creator>
  <cp:lastModifiedBy>Vanja Borović</cp:lastModifiedBy>
  <cp:revision>50</cp:revision>
  <dcterms:created xsi:type="dcterms:W3CDTF">2016-11-26T19:29:42Z</dcterms:created>
  <dcterms:modified xsi:type="dcterms:W3CDTF">2016-12-22T07:18:14Z</dcterms:modified>
</cp:coreProperties>
</file>